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56"/>
  </p:notesMasterIdLst>
  <p:handoutMasterIdLst>
    <p:handoutMasterId r:id="rId57"/>
  </p:handoutMasterIdLst>
  <p:sldIdLst>
    <p:sldId id="300" r:id="rId3"/>
    <p:sldId id="261" r:id="rId4"/>
    <p:sldId id="299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1" r:id="rId15"/>
    <p:sldId id="312" r:id="rId16"/>
    <p:sldId id="310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59" r:id="rId26"/>
    <p:sldId id="324" r:id="rId27"/>
    <p:sldId id="325" r:id="rId28"/>
    <p:sldId id="326" r:id="rId29"/>
    <p:sldId id="327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60" r:id="rId38"/>
    <p:sldId id="353" r:id="rId39"/>
    <p:sldId id="354" r:id="rId40"/>
    <p:sldId id="355" r:id="rId41"/>
    <p:sldId id="356" r:id="rId42"/>
    <p:sldId id="358" r:id="rId43"/>
    <p:sldId id="357" r:id="rId44"/>
    <p:sldId id="334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22" r:id="rId5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B7B8"/>
    <a:srgbClr val="FBFEFD"/>
    <a:srgbClr val="A4E4E4"/>
    <a:srgbClr val="D3F2F2"/>
    <a:srgbClr val="01ABAE"/>
    <a:srgbClr val="34D0CC"/>
    <a:srgbClr val="3DD4CF"/>
    <a:srgbClr val="35D1CA"/>
    <a:srgbClr val="CFF2F1"/>
    <a:srgbClr val="5DC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05" autoAdjust="0"/>
  </p:normalViewPr>
  <p:slideViewPr>
    <p:cSldViewPr>
      <p:cViewPr varScale="1">
        <p:scale>
          <a:sx n="143" d="100"/>
          <a:sy n="143" d="100"/>
        </p:scale>
        <p:origin x="684" y="11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ensen.com/blog/schema-design-tool-for-graphql/" TargetMode="External"/><Relationship Id="rId13" Type="http://schemas.openxmlformats.org/officeDocument/2006/relationships/hyperlink" Target="https://www.datensen.com/blog/docs/database-reporting-tool/" TargetMode="External"/><Relationship Id="rId18" Type="http://schemas.openxmlformats.org/officeDocument/2006/relationships/hyperlink" Target="https://www.datensen.com/blog/data-modeling/heroku-postgres-and-er-diagrams/" TargetMode="External"/><Relationship Id="rId3" Type="http://schemas.openxmlformats.org/officeDocument/2006/relationships/hyperlink" Target="https://www.datensen.com/blog/schema-design-tool-for-mongoose/" TargetMode="External"/><Relationship Id="rId7" Type="http://schemas.openxmlformats.org/officeDocument/2006/relationships/hyperlink" Target="https://www.datensen.com/blog/erd-creator-for-sqlite/" TargetMode="External"/><Relationship Id="rId12" Type="http://schemas.openxmlformats.org/officeDocument/2006/relationships/hyperlink" Target="https://www.datensen.com/blog/docs/export-er-diagram-to-pdf/" TargetMode="External"/><Relationship Id="rId17" Type="http://schemas.openxmlformats.org/officeDocument/2006/relationships/hyperlink" Target="https://www.datensen.com/blog/data-modeling/cosmos-db-mongodb/" TargetMode="External"/><Relationship Id="rId2" Type="http://schemas.openxmlformats.org/officeDocument/2006/relationships/hyperlink" Target="https://www.datensen.com/blog/data-modeling-tool-for-mongodb/" TargetMode="External"/><Relationship Id="rId16" Type="http://schemas.openxmlformats.org/officeDocument/2006/relationships/hyperlink" Target="https://www.datensen.com/blog/data-modeling/connect-to-mongodb-atlas-and-create-er-diagram/" TargetMode="External"/><Relationship Id="rId20" Type="http://schemas.openxmlformats.org/officeDocument/2006/relationships/hyperlink" Target="https://www.datensen.com/blog/data-modeling/how-to-make-a-diagram-of-your-graphql-schema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atensen.com/blog/er-diagram-tool-for-mysql/" TargetMode="External"/><Relationship Id="rId11" Type="http://schemas.openxmlformats.org/officeDocument/2006/relationships/hyperlink" Target="https://www.datensen.com/blog/er-diagram/what-is-entity-relationship-diagram-erd/" TargetMode="External"/><Relationship Id="rId5" Type="http://schemas.openxmlformats.org/officeDocument/2006/relationships/hyperlink" Target="https://www.datensen.com/blog/database-modelling-tool-for-mariadb/" TargetMode="External"/><Relationship Id="rId15" Type="http://schemas.openxmlformats.org/officeDocument/2006/relationships/hyperlink" Target="https://www.datensen.com/blog/docs/reverse-engineering/" TargetMode="External"/><Relationship Id="rId10" Type="http://schemas.openxmlformats.org/officeDocument/2006/relationships/hyperlink" Target="https://www.datensen.com/blog/docs/default-values/" TargetMode="External"/><Relationship Id="rId19" Type="http://schemas.openxmlformats.org/officeDocument/2006/relationships/hyperlink" Target="https://www.datensen.com/blog/docs/import-visualization-of-existing-sqlite-databases/" TargetMode="External"/><Relationship Id="rId4" Type="http://schemas.openxmlformats.org/officeDocument/2006/relationships/hyperlink" Target="https://www.datensen.com/blog/database-design-tool-for-postgresql/" TargetMode="External"/><Relationship Id="rId9" Type="http://schemas.openxmlformats.org/officeDocument/2006/relationships/hyperlink" Target="https://www.datensen.com/blog/docs/er-diagram-and-sub-diagrams/" TargetMode="External"/><Relationship Id="rId14" Type="http://schemas.openxmlformats.org/officeDocument/2006/relationships/hyperlink" Target="https://www.datensen.com/blog/docs/database-connection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>
          <a:xfrm>
            <a:off x="5093734" y="306546"/>
            <a:ext cx="4050265" cy="8229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>
                <a:solidFill>
                  <a:schemeClr val="bg1"/>
                </a:solidFill>
                <a:ea typeface="맑은 고딕" pitchFamily="50" charset="-127"/>
              </a:rPr>
              <a:t>Moon Modeler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6012159" y="2427734"/>
            <a:ext cx="3131839" cy="27157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</a:rPr>
              <a:t>Teacher: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ko-KR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Soheila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Ashkzari</a:t>
            </a:r>
            <a:endParaRPr lang="en-US" altLang="ko-KR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</a:rPr>
              <a:t>Team: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</a:rPr>
              <a:t>Mohammad </a:t>
            </a:r>
            <a:r>
              <a:rPr lang="en-US" altLang="ko-KR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Azqandi</a:t>
            </a:r>
            <a:endParaRPr lang="en-US" altLang="ko-KR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ko-KR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Mahin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</a:rPr>
              <a:t> Hossein-</a:t>
            </a:r>
            <a:r>
              <a:rPr lang="en-US" altLang="ko-KR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zade</a:t>
            </a:r>
            <a:endParaRPr lang="en-US" altLang="ko-KR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ko-KR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Iraj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Qaraei</a:t>
            </a:r>
            <a:endParaRPr lang="en-US" altLang="ko-KR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</a:rPr>
              <a:t>Ali </a:t>
            </a:r>
            <a:r>
              <a:rPr lang="en-US" altLang="ko-KR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Mirzaei</a:t>
            </a:r>
            <a:endParaRPr lang="fa-IR" altLang="ko-KR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55979" y="195486"/>
            <a:ext cx="165622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Presentation of</a:t>
            </a:r>
          </a:p>
        </p:txBody>
      </p:sp>
    </p:spTree>
    <p:extLst>
      <p:ext uri="{BB962C8B-B14F-4D97-AF65-F5344CB8AC3E}">
        <p14:creationId xmlns:p14="http://schemas.microsoft.com/office/powerpoint/2010/main" val="298910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an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8418"/>
            <a:ext cx="91440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257"/>
            <a:ext cx="1907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Panels</a:t>
            </a:r>
          </a:p>
        </p:txBody>
      </p:sp>
    </p:spTree>
    <p:extLst>
      <p:ext uri="{BB962C8B-B14F-4D97-AF65-F5344CB8AC3E}">
        <p14:creationId xmlns:p14="http://schemas.microsoft.com/office/powerpoint/2010/main" val="131310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oon modeler sett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811"/>
            <a:ext cx="9144000" cy="50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257"/>
            <a:ext cx="3779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Settings &amp; Themes</a:t>
            </a:r>
          </a:p>
        </p:txBody>
      </p:sp>
    </p:spTree>
    <p:extLst>
      <p:ext uri="{BB962C8B-B14F-4D97-AF65-F5344CB8AC3E}">
        <p14:creationId xmlns:p14="http://schemas.microsoft.com/office/powerpoint/2010/main" val="373548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Display mo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91630"/>
            <a:ext cx="73152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257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Display modes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3848" y="1118418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Metadata – datatypes</a:t>
            </a:r>
          </a:p>
        </p:txBody>
      </p:sp>
    </p:spTree>
    <p:extLst>
      <p:ext uri="{BB962C8B-B14F-4D97-AF65-F5344CB8AC3E}">
        <p14:creationId xmlns:p14="http://schemas.microsoft.com/office/powerpoint/2010/main" val="208603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Sample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87749"/>
            <a:ext cx="73152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257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Display modes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3848" y="1118418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Sample data</a:t>
            </a:r>
          </a:p>
        </p:txBody>
      </p:sp>
    </p:spTree>
    <p:extLst>
      <p:ext uri="{BB962C8B-B14F-4D97-AF65-F5344CB8AC3E}">
        <p14:creationId xmlns:p14="http://schemas.microsoft.com/office/powerpoint/2010/main" val="157450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Descrip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87750"/>
            <a:ext cx="731520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257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Display modes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3848" y="1118418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Descriptions</a:t>
            </a:r>
          </a:p>
        </p:txBody>
      </p:sp>
    </p:spTree>
    <p:extLst>
      <p:ext uri="{BB962C8B-B14F-4D97-AF65-F5344CB8AC3E}">
        <p14:creationId xmlns:p14="http://schemas.microsoft.com/office/powerpoint/2010/main" val="131288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etailed line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74" y="1491630"/>
            <a:ext cx="80962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257"/>
            <a:ext cx="2699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Line modes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030825" y="1122298"/>
            <a:ext cx="1082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Detailed</a:t>
            </a:r>
            <a:endParaRPr lang="en-US" b="1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224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Simple line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491192"/>
            <a:ext cx="78295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257"/>
            <a:ext cx="2699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Line modes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1359" y="112229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Simple</a:t>
            </a:r>
            <a:endParaRPr lang="en-US" b="1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0390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2627784" y="1723914"/>
            <a:ext cx="6516216" cy="169567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166608"/>
            <a:ext cx="5940152" cy="810282"/>
          </a:xfrm>
        </p:spPr>
        <p:txBody>
          <a:bodyPr/>
          <a:lstStyle/>
          <a:p>
            <a:pPr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Concepts and features</a:t>
            </a:r>
          </a:p>
        </p:txBody>
      </p:sp>
    </p:spTree>
    <p:extLst>
      <p:ext uri="{BB962C8B-B14F-4D97-AF65-F5344CB8AC3E}">
        <p14:creationId xmlns:p14="http://schemas.microsoft.com/office/powerpoint/2010/main" val="121899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Projects in Moon Modeler</a:t>
            </a:r>
          </a:p>
        </p:txBody>
      </p:sp>
      <p:pic>
        <p:nvPicPr>
          <p:cNvPr id="1030" name="Picture 6" descr="Projects created in Moon Model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94" y="933435"/>
            <a:ext cx="5954990" cy="383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971600" y="933435"/>
            <a:ext cx="207339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6B7B8"/>
                </a:solidFill>
              </a:rPr>
              <a:t>You can save your database structures and schema designs in Moon Modeler into projects.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16B7B8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6B7B8"/>
                </a:solidFill>
              </a:rPr>
              <a:t>On the project overview page, you can search projects by name or platform, quickly find the platform for which the project was created, and also view examples on a separate tab.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16B7B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098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Projects in Moon Modeler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15616" y="603614"/>
            <a:ext cx="5832648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16B7B8"/>
                </a:solidFill>
              </a:rPr>
              <a:t>What does the Project contain?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16B7B8"/>
              </a:solidFill>
            </a:endParaRP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List of all objects that exist in the structure</a:t>
            </a: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Main diagram, in which certain objects can be shown or hidden</a:t>
            </a: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Additional </a:t>
            </a:r>
            <a:r>
              <a:rPr lang="en-US" sz="1200" dirty="0" err="1">
                <a:solidFill>
                  <a:srgbClr val="16B7B8"/>
                </a:solidFill>
              </a:rPr>
              <a:t>subdiagrams</a:t>
            </a:r>
            <a:r>
              <a:rPr lang="en-US" sz="1200" dirty="0">
                <a:solidFill>
                  <a:srgbClr val="16B7B8"/>
                </a:solidFill>
              </a:rPr>
              <a:t> that are used to visualize a specific group of objects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16B7B8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16B7B8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16B7B8"/>
                </a:solidFill>
              </a:rPr>
              <a:t>Creating projects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16B7B8"/>
              </a:solidFill>
            </a:endParaRP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You can create a completely new project and start creating a database design or schema design from scratch</a:t>
            </a: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It is also possible to load an existing project from a file or from a URL.</a:t>
            </a: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For MongoDB, PostgreSQL, MySQL, and </a:t>
            </a:r>
            <a:r>
              <a:rPr lang="en-US" sz="1200" dirty="0" err="1">
                <a:solidFill>
                  <a:srgbClr val="16B7B8"/>
                </a:solidFill>
              </a:rPr>
              <a:t>MariaDB</a:t>
            </a:r>
            <a:r>
              <a:rPr lang="en-US" sz="1200" dirty="0">
                <a:solidFill>
                  <a:srgbClr val="16B7B8"/>
                </a:solidFill>
              </a:rPr>
              <a:t>, you can create a new project by reverse engineering from an existing database.</a:t>
            </a: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For SQLite and </a:t>
            </a:r>
            <a:r>
              <a:rPr lang="en-US" sz="1200" dirty="0" err="1">
                <a:solidFill>
                  <a:srgbClr val="16B7B8"/>
                </a:solidFill>
              </a:rPr>
              <a:t>GraphQL</a:t>
            </a:r>
            <a:r>
              <a:rPr lang="en-US" sz="1200" dirty="0">
                <a:solidFill>
                  <a:srgbClr val="16B7B8"/>
                </a:solidFill>
              </a:rPr>
              <a:t>, you can create a new project by importing from a file.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6B7B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577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68152" y="0"/>
            <a:ext cx="457584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3"/>
          <p:cNvSpPr/>
          <p:nvPr/>
        </p:nvSpPr>
        <p:spPr>
          <a:xfrm rot="20539464">
            <a:off x="4451565" y="1233671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rgbClr val="34D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ight Arrow 4"/>
          <p:cNvSpPr/>
          <p:nvPr/>
        </p:nvSpPr>
        <p:spPr>
          <a:xfrm rot="20539464">
            <a:off x="4451564" y="2337785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rgbClr val="34D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 rot="1060536" flipH="1">
            <a:off x="3296931" y="1776203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1060536" flipH="1">
            <a:off x="3296931" y="2880317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Arrow 12"/>
          <p:cNvSpPr/>
          <p:nvPr/>
        </p:nvSpPr>
        <p:spPr>
          <a:xfrm rot="1060536" flipH="1">
            <a:off x="3296931" y="668572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470196" y="8802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4D0CC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34D0CC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0196" y="1998346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altLang="ko-KR" sz="2400" b="1" dirty="0">
                <a:solidFill>
                  <a:srgbClr val="34D0CC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rgbClr val="34D0CC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70196" y="311646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altLang="ko-KR" sz="2400" b="1" dirty="0">
                <a:solidFill>
                  <a:srgbClr val="34D0CC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rgbClr val="34D0CC"/>
              </a:solidFill>
              <a:cs typeface="Arial" pitchFamily="34" charset="0"/>
            </a:endParaRPr>
          </a:p>
        </p:txBody>
      </p:sp>
      <p:sp>
        <p:nvSpPr>
          <p:cNvPr id="24" name="TextBox 10"/>
          <p:cNvSpPr txBox="1"/>
          <p:nvPr/>
        </p:nvSpPr>
        <p:spPr bwMode="auto">
          <a:xfrm>
            <a:off x="467545" y="798055"/>
            <a:ext cx="2895147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What   is  data  modeling ?</a:t>
            </a:r>
          </a:p>
          <a:p>
            <a:pPr algn="r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Why       we       use       it ?</a:t>
            </a:r>
          </a:p>
        </p:txBody>
      </p:sp>
      <p:sp>
        <p:nvSpPr>
          <p:cNvPr id="27" name="TextBox 10"/>
          <p:cNvSpPr txBox="1"/>
          <p:nvPr/>
        </p:nvSpPr>
        <p:spPr bwMode="auto">
          <a:xfrm>
            <a:off x="467545" y="1908809"/>
            <a:ext cx="289514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What  is  moon  modeler ?</a:t>
            </a:r>
          </a:p>
        </p:txBody>
      </p:sp>
      <p:sp>
        <p:nvSpPr>
          <p:cNvPr id="30" name="TextBox 10"/>
          <p:cNvSpPr txBox="1"/>
          <p:nvPr/>
        </p:nvSpPr>
        <p:spPr bwMode="auto">
          <a:xfrm>
            <a:off x="467545" y="3019563"/>
            <a:ext cx="2895148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Concepts and features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4200" y="1450267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54200" y="256838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82353" y="3734216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10"/>
          <p:cNvSpPr txBox="1"/>
          <p:nvPr/>
        </p:nvSpPr>
        <p:spPr bwMode="auto">
          <a:xfrm>
            <a:off x="5724128" y="1358820"/>
            <a:ext cx="3312368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34D0CC"/>
                </a:solidFill>
                <a:cs typeface="Arial" pitchFamily="34" charset="0"/>
              </a:rPr>
              <a:t>What is data modeling tools?</a:t>
            </a:r>
          </a:p>
        </p:txBody>
      </p:sp>
      <p:sp>
        <p:nvSpPr>
          <p:cNvPr id="40" name="TextBox 10"/>
          <p:cNvSpPr txBox="1"/>
          <p:nvPr/>
        </p:nvSpPr>
        <p:spPr bwMode="auto">
          <a:xfrm>
            <a:off x="5782674" y="2484149"/>
            <a:ext cx="3312368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34D0CC"/>
                </a:solidFill>
                <a:cs typeface="Arial" pitchFamily="34" charset="0"/>
              </a:rPr>
              <a:t>Overview of User Interface</a:t>
            </a:r>
          </a:p>
        </p:txBody>
      </p:sp>
      <p:sp>
        <p:nvSpPr>
          <p:cNvPr id="25" name="TextBox 10"/>
          <p:cNvSpPr txBox="1"/>
          <p:nvPr/>
        </p:nvSpPr>
        <p:spPr bwMode="auto">
          <a:xfrm>
            <a:off x="486086" y="3243550"/>
            <a:ext cx="2664296" cy="5078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altLang="ko-KR" sz="900" b="1" dirty="0">
                <a:solidFill>
                  <a:srgbClr val="FBFEFD"/>
                </a:solidFill>
                <a:cs typeface="Arial" pitchFamily="34" charset="0"/>
              </a:rPr>
              <a:t>Projects, </a:t>
            </a:r>
            <a:r>
              <a:rPr lang="en-US" altLang="ko-KR" sz="900" b="1" dirty="0" err="1">
                <a:solidFill>
                  <a:srgbClr val="FBFEFD"/>
                </a:solidFill>
                <a:cs typeface="Arial" pitchFamily="34" charset="0"/>
              </a:rPr>
              <a:t>ERdiagrams</a:t>
            </a:r>
            <a:r>
              <a:rPr lang="en-US" altLang="ko-KR" sz="900" b="1" dirty="0">
                <a:solidFill>
                  <a:srgbClr val="FBFEFD"/>
                </a:solidFill>
                <a:cs typeface="Arial" pitchFamily="34" charset="0"/>
              </a:rPr>
              <a:t>, Database connections, Reverse engineering, Forward engineering, Database reporting, Export to PDF</a:t>
            </a: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Projects in Moon Modeler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11560" y="322869"/>
            <a:ext cx="525658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6B7B8"/>
                </a:solidFill>
              </a:rPr>
              <a:t>New project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6B7B8"/>
                </a:solidFill>
              </a:rPr>
              <a:t>To create a completely new project, go to the </a:t>
            </a:r>
            <a:r>
              <a:rPr lang="en-US" sz="1400" b="1" dirty="0">
                <a:solidFill>
                  <a:srgbClr val="16B7B8"/>
                </a:solidFill>
              </a:rPr>
              <a:t>Projects</a:t>
            </a:r>
            <a:r>
              <a:rPr lang="en-US" sz="1400" dirty="0">
                <a:solidFill>
                  <a:srgbClr val="16B7B8"/>
                </a:solidFill>
              </a:rPr>
              <a:t> page and click on </a:t>
            </a:r>
            <a:r>
              <a:rPr lang="en-US" sz="1400" b="1" dirty="0">
                <a:solidFill>
                  <a:srgbClr val="16B7B8"/>
                </a:solidFill>
              </a:rPr>
              <a:t>New project</a:t>
            </a:r>
            <a:r>
              <a:rPr lang="en-US" sz="1400" dirty="0">
                <a:solidFill>
                  <a:srgbClr val="16B7B8"/>
                </a:solidFill>
              </a:rPr>
              <a:t>, or click on the </a:t>
            </a:r>
            <a:r>
              <a:rPr lang="en-US" sz="1400" b="1" dirty="0">
                <a:solidFill>
                  <a:srgbClr val="16B7B8"/>
                </a:solidFill>
              </a:rPr>
              <a:t>New</a:t>
            </a:r>
            <a:r>
              <a:rPr lang="en-US" sz="1400" dirty="0">
                <a:solidFill>
                  <a:srgbClr val="16B7B8"/>
                </a:solidFill>
              </a:rPr>
              <a:t> button on the main toolbar. A new dialog will appear. Select the target platform, enter a project name, and then click </a:t>
            </a:r>
            <a:r>
              <a:rPr lang="en-US" sz="1400" b="1" dirty="0">
                <a:solidFill>
                  <a:srgbClr val="16B7B8"/>
                </a:solidFill>
              </a:rPr>
              <a:t>Create new project</a:t>
            </a:r>
            <a:r>
              <a:rPr lang="en-US" sz="1400" dirty="0">
                <a:solidFill>
                  <a:srgbClr val="16B7B8"/>
                </a:solidFill>
              </a:rPr>
              <a:t>.</a:t>
            </a: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rgbClr val="16B7B8"/>
              </a:solidFill>
              <a:effectLst/>
            </a:endParaRPr>
          </a:p>
        </p:txBody>
      </p:sp>
      <p:pic>
        <p:nvPicPr>
          <p:cNvPr id="2050" name="Picture 2" descr="New project - Moon Modeler - data modeling t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95686"/>
            <a:ext cx="7672336" cy="269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98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Projects in Moon Modeler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043608" y="2355726"/>
            <a:ext cx="6192688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6B7B8"/>
                </a:solidFill>
              </a:rPr>
              <a:t>Open an existing project from a file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6B7B8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6B7B8"/>
                </a:solidFill>
              </a:rPr>
              <a:t>This is the classic way to open a project from an existing file. Just select the file with the *.</a:t>
            </a:r>
            <a:r>
              <a:rPr lang="en-US" sz="1400" dirty="0" err="1">
                <a:solidFill>
                  <a:srgbClr val="16B7B8"/>
                </a:solidFill>
              </a:rPr>
              <a:t>dmm</a:t>
            </a:r>
            <a:r>
              <a:rPr lang="en-US" sz="1400" dirty="0">
                <a:solidFill>
                  <a:srgbClr val="16B7B8"/>
                </a:solidFill>
              </a:rPr>
              <a:t> extension.</a:t>
            </a:r>
            <a:endParaRPr kumimoji="0" lang="en-US" altLang="en-US" sz="700" i="0" u="none" strike="noStrike" cap="none" normalizeH="0" baseline="0" dirty="0">
              <a:ln>
                <a:noFill/>
              </a:ln>
              <a:solidFill>
                <a:srgbClr val="16B7B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2647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Projects in Moon Modeler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971600" y="555526"/>
            <a:ext cx="532859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6B7B8"/>
                </a:solidFill>
              </a:rPr>
              <a:t>Loading a project from a URL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6B7B8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6B7B8"/>
                </a:solidFill>
              </a:rPr>
              <a:t>This option is useful, for example, in a tutorial where the author of the project shares the URL where the database design is stored.</a:t>
            </a:r>
            <a:endParaRPr kumimoji="0" lang="en-US" altLang="en-US" sz="700" i="0" u="none" strike="noStrike" cap="none" normalizeH="0" baseline="0" dirty="0">
              <a:ln>
                <a:noFill/>
              </a:ln>
              <a:solidFill>
                <a:srgbClr val="16B7B8"/>
              </a:solidFill>
              <a:effectLst/>
            </a:endParaRPr>
          </a:p>
        </p:txBody>
      </p:sp>
      <p:pic>
        <p:nvPicPr>
          <p:cNvPr id="4098" name="Picture 2" descr="Open from UR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04" y="1823590"/>
            <a:ext cx="6170680" cy="298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71600" y="1712699"/>
            <a:ext cx="18112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6B7B8"/>
                </a:solidFill>
              </a:rPr>
              <a:t>Students can then open the file, modify it and save a copy of it on their computer. To load the project from the URL, click </a:t>
            </a:r>
            <a:r>
              <a:rPr lang="en-US" sz="1400" b="1" dirty="0">
                <a:solidFill>
                  <a:srgbClr val="16B7B8"/>
                </a:solidFill>
              </a:rPr>
              <a:t>Open from URL </a:t>
            </a:r>
            <a:r>
              <a:rPr lang="en-US" sz="1400" dirty="0">
                <a:solidFill>
                  <a:srgbClr val="16B7B8"/>
                </a:solidFill>
              </a:rPr>
              <a:t>on the </a:t>
            </a:r>
            <a:r>
              <a:rPr lang="en-US" sz="1400" b="1" dirty="0">
                <a:solidFill>
                  <a:srgbClr val="16B7B8"/>
                </a:solidFill>
              </a:rPr>
              <a:t>Projects</a:t>
            </a:r>
            <a:r>
              <a:rPr lang="en-US" sz="1400" dirty="0">
                <a:solidFill>
                  <a:srgbClr val="16B7B8"/>
                </a:solidFill>
              </a:rPr>
              <a:t> page. Type the URL and click </a:t>
            </a:r>
            <a:r>
              <a:rPr lang="en-US" sz="1400" b="1" dirty="0">
                <a:solidFill>
                  <a:srgbClr val="16B7B8"/>
                </a:solidFill>
              </a:rPr>
              <a:t>Open</a:t>
            </a:r>
            <a:r>
              <a:rPr lang="en-US" sz="1400" dirty="0">
                <a:solidFill>
                  <a:srgbClr val="16B7B8"/>
                </a:solidFill>
              </a:rPr>
              <a:t>.</a:t>
            </a:r>
            <a:endParaRPr lang="en-US" altLang="en-US" sz="600" dirty="0">
              <a:solidFill>
                <a:srgbClr val="16B7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1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Projects in Moon Modeler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043609" y="40987"/>
            <a:ext cx="432048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16B7B8"/>
                </a:solidFill>
              </a:rPr>
              <a:t>Creating a new database connection</a:t>
            </a:r>
            <a:endParaRPr lang="fa-IR" b="1" dirty="0">
              <a:solidFill>
                <a:srgbClr val="16B7B8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16B7B8"/>
                </a:solidFill>
              </a:rPr>
              <a:t>and reverse engineering</a:t>
            </a:r>
            <a:endParaRPr lang="fa-IR" b="1" dirty="0">
              <a:solidFill>
                <a:srgbClr val="16B7B8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16B7B8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6B7B8"/>
                </a:solidFill>
              </a:rPr>
              <a:t>Moon Modeler allows you to create new projects and ER diagrams from existing database structures. To visualize existing databases, you must create a database connection. Click on the </a:t>
            </a:r>
            <a:r>
              <a:rPr lang="en-US" sz="1400" b="1" dirty="0">
                <a:solidFill>
                  <a:srgbClr val="16B7B8"/>
                </a:solidFill>
              </a:rPr>
              <a:t>Connections</a:t>
            </a:r>
            <a:r>
              <a:rPr lang="en-US" sz="1400" dirty="0">
                <a:solidFill>
                  <a:srgbClr val="16B7B8"/>
                </a:solidFill>
              </a:rPr>
              <a:t> button on the main toolbar and then click on the </a:t>
            </a:r>
            <a:r>
              <a:rPr lang="en-US" sz="1400" b="1" dirty="0">
                <a:solidFill>
                  <a:srgbClr val="16B7B8"/>
                </a:solidFill>
              </a:rPr>
              <a:t>Create new connection </a:t>
            </a:r>
            <a:r>
              <a:rPr lang="en-US" sz="1400" dirty="0">
                <a:solidFill>
                  <a:srgbClr val="16B7B8"/>
                </a:solidFill>
              </a:rPr>
              <a:t>button.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6B7B8"/>
                </a:solidFill>
              </a:rPr>
              <a:t>Select the target platform and set the options for the database connection. Save everything using the </a:t>
            </a:r>
            <a:r>
              <a:rPr lang="en-US" sz="1400" b="1" dirty="0">
                <a:solidFill>
                  <a:srgbClr val="16B7B8"/>
                </a:solidFill>
              </a:rPr>
              <a:t>Save connection </a:t>
            </a:r>
            <a:r>
              <a:rPr lang="en-US" sz="1400" dirty="0">
                <a:solidFill>
                  <a:srgbClr val="16B7B8"/>
                </a:solidFill>
              </a:rPr>
              <a:t>button.</a:t>
            </a:r>
            <a:endParaRPr kumimoji="0" lang="en-US" altLang="en-US" sz="700" i="0" u="none" strike="noStrike" cap="none" normalizeH="0" baseline="0" dirty="0">
              <a:ln>
                <a:noFill/>
              </a:ln>
              <a:solidFill>
                <a:srgbClr val="16B7B8"/>
              </a:solidFill>
              <a:effectLst/>
            </a:endParaRPr>
          </a:p>
        </p:txBody>
      </p:sp>
      <p:pic>
        <p:nvPicPr>
          <p:cNvPr id="6146" name="Picture 2" descr="https://www.datensen.com/blog/wp-content/uploads/2021/09/connection-mongodb-1024x74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771550"/>
            <a:ext cx="3422848" cy="24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047593" y="3576254"/>
            <a:ext cx="25883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6B7B8"/>
                </a:solidFill>
              </a:rPr>
              <a:t>Then click </a:t>
            </a:r>
            <a:r>
              <a:rPr lang="en-US" sz="1400" b="1" dirty="0">
                <a:solidFill>
                  <a:srgbClr val="16B7B8"/>
                </a:solidFill>
              </a:rPr>
              <a:t>Connect and load existing </a:t>
            </a:r>
            <a:r>
              <a:rPr lang="en-US" sz="1400" dirty="0">
                <a:solidFill>
                  <a:srgbClr val="16B7B8"/>
                </a:solidFill>
              </a:rPr>
              <a:t>database structure.</a:t>
            </a:r>
            <a:endParaRPr kumimoji="0" lang="en-US" altLang="en-US" sz="500" i="0" u="none" strike="noStrike" cap="none" normalizeH="0" baseline="0" dirty="0">
              <a:ln>
                <a:noFill/>
              </a:ln>
              <a:solidFill>
                <a:srgbClr val="16B7B8"/>
              </a:solidFill>
              <a:effectLst/>
            </a:endParaRPr>
          </a:p>
        </p:txBody>
      </p:sp>
      <p:pic>
        <p:nvPicPr>
          <p:cNvPr id="6148" name="Picture 4" descr="Connection and reverse engine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30" y="3576254"/>
            <a:ext cx="5127922" cy="147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736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96" y="51674"/>
            <a:ext cx="4427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6B7B8"/>
                </a:solidFill>
                <a:effectLst/>
                <a:latin typeface="Exo"/>
              </a:rPr>
              <a:t>Adding tables and columns to the project and diagram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568" y="1484343"/>
            <a:ext cx="3384376" cy="144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31969-0F41-B721-9BD5-277309FC7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84344"/>
            <a:ext cx="2344984" cy="144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07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2036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Table properties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1680" y="1117477"/>
            <a:ext cx="5545877" cy="290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42FF8-FAC2-9C84-F1AF-AE687139B2A3}"/>
              </a:ext>
            </a:extLst>
          </p:cNvPr>
          <p:cNvSpPr txBox="1"/>
          <p:nvPr/>
        </p:nvSpPr>
        <p:spPr>
          <a:xfrm>
            <a:off x="395536" y="522924"/>
            <a:ext cx="459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6B7B8"/>
                </a:solidFill>
                <a:effectLst/>
                <a:latin typeface="Exo"/>
              </a:rPr>
              <a:t>Details</a:t>
            </a:r>
            <a:endParaRPr lang="en-US" dirty="0">
              <a:solidFill>
                <a:srgbClr val="16B7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12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0318" y="1015926"/>
            <a:ext cx="7043364" cy="368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AC517-E7E4-54D4-E829-00036799A57D}"/>
              </a:ext>
            </a:extLst>
          </p:cNvPr>
          <p:cNvSpPr txBox="1"/>
          <p:nvPr/>
        </p:nvSpPr>
        <p:spPr>
          <a:xfrm>
            <a:off x="405350" y="483518"/>
            <a:ext cx="459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6B7B8"/>
                </a:solidFill>
                <a:effectLst/>
                <a:latin typeface="Exo"/>
              </a:rPr>
              <a:t>Details</a:t>
            </a:r>
            <a:endParaRPr lang="en-US" dirty="0">
              <a:solidFill>
                <a:srgbClr val="16B7B8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B2EEB3-6474-A2B6-5261-273119AF12A0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Table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2225406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34744" y="1019753"/>
            <a:ext cx="5458092" cy="379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9A0AB5-80E3-F955-1F4B-B493893C0AC4}"/>
              </a:ext>
            </a:extLst>
          </p:cNvPr>
          <p:cNvSpPr txBox="1"/>
          <p:nvPr/>
        </p:nvSpPr>
        <p:spPr>
          <a:xfrm>
            <a:off x="405350" y="483518"/>
            <a:ext cx="459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B7B8"/>
                </a:solidFill>
              </a:rPr>
              <a:t>Column specifics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A8BEE9-188B-5A17-DD01-1B6866EEF202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Table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2032858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790" y="1463079"/>
            <a:ext cx="7506626" cy="290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AF9D62-BFC4-71B3-5C87-384E00569E0A}"/>
              </a:ext>
            </a:extLst>
          </p:cNvPr>
          <p:cNvSpPr txBox="1"/>
          <p:nvPr/>
        </p:nvSpPr>
        <p:spPr>
          <a:xfrm>
            <a:off x="405350" y="483518"/>
            <a:ext cx="459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B7B8"/>
                </a:solidFill>
              </a:rPr>
              <a:t>Keys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Table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3673744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1435" y="1463079"/>
            <a:ext cx="7483336" cy="290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AF9D62-BFC4-71B3-5C87-384E00569E0A}"/>
              </a:ext>
            </a:extLst>
          </p:cNvPr>
          <p:cNvSpPr txBox="1"/>
          <p:nvPr/>
        </p:nvSpPr>
        <p:spPr>
          <a:xfrm>
            <a:off x="405350" y="483518"/>
            <a:ext cx="459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B7B8"/>
                </a:solidFill>
              </a:rPr>
              <a:t>Relationships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Table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424024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4788024" y="456816"/>
            <a:ext cx="4355976" cy="81028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20072" y="456816"/>
            <a:ext cx="3923928" cy="810282"/>
          </a:xfrm>
        </p:spPr>
        <p:txBody>
          <a:bodyPr/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What is data modeling?</a:t>
            </a:r>
          </a:p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Why we use it?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75658" y="1811412"/>
            <a:ext cx="619268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6B7B8"/>
                </a:solidFill>
                <a:effectLst/>
              </a:rPr>
              <a:t>Data modeling is a technique used to define and organize your business processes. It allows you to create a visual description of your business by analyzing, understanding and clarifying your data requirements and how they underpin your business processes.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16B7B8"/>
              </a:solidFill>
              <a:effectLst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475658" y="3003798"/>
            <a:ext cx="6192686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6B7B8"/>
                </a:solidFill>
              </a:rPr>
              <a:t>To really understand what data modeling is, you have to dig down and look at the specific benefits it delivers. Here are the four main benefits of effective data modeling: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16B7B8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16B7B8"/>
                </a:solidFill>
              </a:rPr>
              <a:t>1. Cut costs and achieve faster time to value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16B7B8"/>
                </a:solidFill>
              </a:rPr>
              <a:t>2. Understand and improve business processes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16B7B8"/>
                </a:solidFill>
              </a:rPr>
              <a:t>3. Reduce complexity and risk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16B7B8"/>
                </a:solidFill>
              </a:rPr>
              <a:t>4. Improved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84897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1029993"/>
            <a:ext cx="6919604" cy="385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AF9D62-BFC4-71B3-5C87-384E00569E0A}"/>
              </a:ext>
            </a:extLst>
          </p:cNvPr>
          <p:cNvSpPr txBox="1"/>
          <p:nvPr/>
        </p:nvSpPr>
        <p:spPr>
          <a:xfrm>
            <a:off x="405350" y="483518"/>
            <a:ext cx="459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B7B8"/>
                </a:solidFill>
              </a:rPr>
              <a:t>SQL Script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Table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392069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7624" y="1284694"/>
            <a:ext cx="6780202" cy="30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AF9D62-BFC4-71B3-5C87-384E00569E0A}"/>
              </a:ext>
            </a:extLst>
          </p:cNvPr>
          <p:cNvSpPr txBox="1"/>
          <p:nvPr/>
        </p:nvSpPr>
        <p:spPr>
          <a:xfrm>
            <a:off x="405350" y="483518"/>
            <a:ext cx="459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B7B8"/>
                </a:solidFill>
              </a:rPr>
              <a:t>Custom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Table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1798368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4569" y="1463079"/>
            <a:ext cx="7437067" cy="290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AF9D62-BFC4-71B3-5C87-384E00569E0A}"/>
              </a:ext>
            </a:extLst>
          </p:cNvPr>
          <p:cNvSpPr txBox="1"/>
          <p:nvPr/>
        </p:nvSpPr>
        <p:spPr>
          <a:xfrm>
            <a:off x="405350" y="483518"/>
            <a:ext cx="459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B7B8"/>
                </a:solidFill>
              </a:rPr>
              <a:t>Graphics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Table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2313896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939" y="987574"/>
            <a:ext cx="5301017" cy="360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JSON datatypes</a:t>
            </a:r>
          </a:p>
        </p:txBody>
      </p:sp>
    </p:spTree>
    <p:extLst>
      <p:ext uri="{BB962C8B-B14F-4D97-AF65-F5344CB8AC3E}">
        <p14:creationId xmlns:p14="http://schemas.microsoft.com/office/powerpoint/2010/main" val="1176177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JSON datatypes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5047-579D-83FA-679E-302F35BFC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823"/>
            <a:ext cx="3314987" cy="1005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B0F9C-99DB-04C1-2B6C-E5884896B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275606"/>
            <a:ext cx="5553071" cy="23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81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JSON datatypes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829C8-B2A0-F95A-C6B6-85AF6AA6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094"/>
            <a:ext cx="9144000" cy="35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38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JSON datatypes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829C8-B2A0-F95A-C6B6-85AF6AA6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5278"/>
            <a:ext cx="9144000" cy="34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89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add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829C8-B2A0-F95A-C6B6-85AF6AA6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4449"/>
            <a:ext cx="9144000" cy="20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43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add 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829C8-B2A0-F95A-C6B6-85AF6AA6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34" y="808094"/>
            <a:ext cx="8962331" cy="35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40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Add 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829C8-B2A0-F95A-C6B6-85AF6AA6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95" y="808094"/>
            <a:ext cx="7829409" cy="35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4788024" y="456816"/>
            <a:ext cx="4355976" cy="81028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20072" y="456816"/>
            <a:ext cx="3923928" cy="810282"/>
          </a:xfrm>
        </p:spPr>
        <p:txBody>
          <a:bodyPr/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What is data modeling tools?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95244" y="1363750"/>
            <a:ext cx="59535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16B7B8"/>
                </a:solidFill>
              </a:rPr>
              <a:t>Here is a list of the best data modeling tools: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16B7B8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6039" y="1748470"/>
            <a:ext cx="260840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6B7B8"/>
                </a:solidFill>
                <a:latin typeface="Source Sans Pro"/>
              </a:rPr>
              <a:t>1)   ER/Studio</a:t>
            </a:r>
          </a:p>
          <a:p>
            <a:r>
              <a:rPr lang="en-US" dirty="0">
                <a:solidFill>
                  <a:srgbClr val="16B7B8"/>
                </a:solidFill>
                <a:latin typeface="Source Sans Pro"/>
              </a:rPr>
              <a:t>2)   </a:t>
            </a:r>
            <a:r>
              <a:rPr lang="en-US" dirty="0" err="1">
                <a:solidFill>
                  <a:srgbClr val="16B7B8"/>
                </a:solidFill>
              </a:rPr>
              <a:t>DbSchema</a:t>
            </a:r>
            <a:endParaRPr lang="en-US" dirty="0">
              <a:solidFill>
                <a:srgbClr val="16B7B8"/>
              </a:solidFill>
              <a:latin typeface="Source Sans Pro"/>
            </a:endParaRPr>
          </a:p>
          <a:p>
            <a:r>
              <a:rPr lang="en-US" dirty="0">
                <a:solidFill>
                  <a:srgbClr val="16B7B8"/>
                </a:solidFill>
                <a:latin typeface="Source Sans Pro"/>
              </a:rPr>
              <a:t>3)   </a:t>
            </a:r>
            <a:r>
              <a:rPr lang="en-US" dirty="0" err="1">
                <a:solidFill>
                  <a:srgbClr val="16B7B8"/>
                </a:solidFill>
              </a:rPr>
              <a:t>ConceptDraw</a:t>
            </a:r>
            <a:endParaRPr lang="en-US" dirty="0">
              <a:solidFill>
                <a:srgbClr val="16B7B8"/>
              </a:solidFill>
              <a:latin typeface="Source Sans Pro"/>
            </a:endParaRPr>
          </a:p>
          <a:p>
            <a:r>
              <a:rPr lang="en-US" dirty="0">
                <a:solidFill>
                  <a:srgbClr val="16B7B8"/>
                </a:solidFill>
                <a:latin typeface="Source Sans Pro"/>
              </a:rPr>
              <a:t>4)   </a:t>
            </a:r>
            <a:r>
              <a:rPr lang="en-US" dirty="0">
                <a:solidFill>
                  <a:srgbClr val="16B7B8"/>
                </a:solidFill>
              </a:rPr>
              <a:t>Erwin Data Modeler</a:t>
            </a:r>
            <a:endParaRPr lang="en-US" dirty="0">
              <a:solidFill>
                <a:srgbClr val="16B7B8"/>
              </a:solidFill>
              <a:latin typeface="Source Sans Pro"/>
            </a:endParaRPr>
          </a:p>
          <a:p>
            <a:r>
              <a:rPr lang="en-US" dirty="0">
                <a:solidFill>
                  <a:srgbClr val="16B7B8"/>
                </a:solidFill>
                <a:latin typeface="Source Sans Pro"/>
              </a:rPr>
              <a:t>5)   </a:t>
            </a:r>
            <a:r>
              <a:rPr lang="en-US" dirty="0">
                <a:solidFill>
                  <a:srgbClr val="16B7B8"/>
                </a:solidFill>
              </a:rPr>
              <a:t>Archi</a:t>
            </a:r>
          </a:p>
          <a:p>
            <a:r>
              <a:rPr lang="en-US" b="1" dirty="0">
                <a:solidFill>
                  <a:srgbClr val="16B7B8"/>
                </a:solidFill>
                <a:latin typeface="Source Sans Pro"/>
              </a:rPr>
              <a:t>6)   </a:t>
            </a:r>
            <a:r>
              <a:rPr lang="en-US" b="1" dirty="0">
                <a:solidFill>
                  <a:srgbClr val="16B7B8"/>
                </a:solidFill>
              </a:rPr>
              <a:t>Moon Modeler</a:t>
            </a:r>
            <a:endParaRPr lang="en-US" b="1" dirty="0">
              <a:solidFill>
                <a:srgbClr val="16B7B8"/>
              </a:solidFill>
              <a:latin typeface="Source Sans Pro"/>
            </a:endParaRPr>
          </a:p>
          <a:p>
            <a:r>
              <a:rPr lang="en-US" dirty="0">
                <a:solidFill>
                  <a:srgbClr val="16B7B8"/>
                </a:solidFill>
                <a:latin typeface="Source Sans Pro"/>
              </a:rPr>
              <a:t>7)   </a:t>
            </a:r>
            <a:r>
              <a:rPr lang="en-US" dirty="0">
                <a:solidFill>
                  <a:srgbClr val="16B7B8"/>
                </a:solidFill>
              </a:rPr>
              <a:t>SQL DBM</a:t>
            </a:r>
            <a:endParaRPr lang="en-US" dirty="0">
              <a:solidFill>
                <a:srgbClr val="16B7B8"/>
              </a:solidFill>
              <a:latin typeface="Source Sans Pro"/>
            </a:endParaRPr>
          </a:p>
          <a:p>
            <a:r>
              <a:rPr lang="en-US" dirty="0">
                <a:solidFill>
                  <a:srgbClr val="16B7B8"/>
                </a:solidFill>
                <a:latin typeface="Source Sans Pro"/>
              </a:rPr>
              <a:t>8)   </a:t>
            </a:r>
            <a:r>
              <a:rPr lang="en-US" dirty="0">
                <a:solidFill>
                  <a:srgbClr val="16B7B8"/>
                </a:solidFill>
              </a:rPr>
              <a:t>Toad Data Modeler</a:t>
            </a:r>
            <a:endParaRPr lang="en-US" dirty="0">
              <a:solidFill>
                <a:srgbClr val="16B7B8"/>
              </a:solidFill>
              <a:latin typeface="Source Sans Pro"/>
            </a:endParaRPr>
          </a:p>
          <a:p>
            <a:r>
              <a:rPr lang="en-US" dirty="0">
                <a:solidFill>
                  <a:srgbClr val="16B7B8"/>
                </a:solidFill>
                <a:latin typeface="Source Sans Pro"/>
              </a:rPr>
              <a:t>9)   </a:t>
            </a:r>
            <a:r>
              <a:rPr lang="en-US" dirty="0" err="1">
                <a:solidFill>
                  <a:srgbClr val="16B7B8"/>
                </a:solidFill>
              </a:rPr>
              <a:t>PgModeler</a:t>
            </a:r>
            <a:endParaRPr lang="en-US" dirty="0">
              <a:solidFill>
                <a:srgbClr val="16B7B8"/>
              </a:solidFill>
              <a:latin typeface="Source Sans Pro"/>
            </a:endParaRPr>
          </a:p>
          <a:p>
            <a:r>
              <a:rPr lang="en-US" dirty="0">
                <a:solidFill>
                  <a:srgbClr val="16B7B8"/>
                </a:solidFill>
                <a:latin typeface="Source Sans Pro"/>
              </a:rPr>
              <a:t>10) </a:t>
            </a:r>
            <a:r>
              <a:rPr lang="en-US" dirty="0" err="1">
                <a:solidFill>
                  <a:srgbClr val="16B7B8"/>
                </a:solidFill>
              </a:rPr>
              <a:t>GenMyModel</a:t>
            </a:r>
            <a:endParaRPr lang="en-US" dirty="0">
              <a:solidFill>
                <a:srgbClr val="16B7B8"/>
              </a:solidFill>
            </a:endParaRPr>
          </a:p>
          <a:p>
            <a:r>
              <a:rPr lang="en-US" b="1" dirty="0">
                <a:solidFill>
                  <a:srgbClr val="16B7B8"/>
                </a:solidFill>
                <a:latin typeface="Source Sans Pro"/>
              </a:rPr>
              <a:t>…</a:t>
            </a:r>
          </a:p>
          <a:p>
            <a:endParaRPr lang="en-US" dirty="0">
              <a:solidFill>
                <a:srgbClr val="16B7B8"/>
              </a:solidFill>
            </a:endParaRPr>
          </a:p>
        </p:txBody>
      </p:sp>
      <p:pic>
        <p:nvPicPr>
          <p:cNvPr id="2050" name="Picture 2" descr="https://www.guru99.com/images/1/093019_0531_20BESTDataM8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50" y="43304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guru99.com/images/1/093019_0531_20BESTDataM6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41" y="4061710"/>
            <a:ext cx="177394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guru99.com/images/1/093019_0531_20BESTDataM5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55" y="3780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guru99.com/images/1/093019_0531_20BESTDataM3.jp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55" y="34984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9228" r="80903" b="11146"/>
          <a:stretch/>
        </p:blipFill>
        <p:spPr>
          <a:xfrm>
            <a:off x="2252261" y="3218331"/>
            <a:ext cx="182880" cy="184851"/>
          </a:xfrm>
          <a:prstGeom prst="rect">
            <a:avLst/>
          </a:prstGeom>
        </p:spPr>
      </p:pic>
      <p:pic>
        <p:nvPicPr>
          <p:cNvPr id="2062" name="Picture 14" descr="https://www.guru99.com/images/1/093019_0531_20BESTDataM2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61" y="29480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www.guru99.com/images/1/093019_0531_20BESTDataM1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28" y="2656588"/>
            <a:ext cx="512064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www.guru99.com/images/1/093019_0531_20BESTDataM9.png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" r="79237"/>
          <a:stretch/>
        </p:blipFill>
        <p:spPr bwMode="auto">
          <a:xfrm>
            <a:off x="2289606" y="2386291"/>
            <a:ext cx="110985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www.guru99.com/images/2/dbschema-logo-v1.png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03"/>
          <a:stretch/>
        </p:blipFill>
        <p:spPr bwMode="auto">
          <a:xfrm>
            <a:off x="2259455" y="2115994"/>
            <a:ext cx="171289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www.guru99.com/images/2/idera-logo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97" y="1840792"/>
            <a:ext cx="1004047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743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Add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829C8-B2A0-F95A-C6B6-85AF6AA6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4" y="1491630"/>
            <a:ext cx="914400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84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Add functions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829C8-B2A0-F95A-C6B6-85AF6AA6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95" y="1027010"/>
            <a:ext cx="7829409" cy="30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43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Add functions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8D519-B127-AAF3-85C9-50A2C3D573AB}"/>
              </a:ext>
            </a:extLst>
          </p:cNvPr>
          <p:cNvSpPr/>
          <p:nvPr/>
        </p:nvSpPr>
        <p:spPr>
          <a:xfrm>
            <a:off x="0" y="51674"/>
            <a:ext cx="500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6B7B8"/>
                </a:solidFill>
                <a:effectLst/>
                <a:latin typeface="Exo"/>
              </a:rPr>
              <a:t>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829C8-B2A0-F95A-C6B6-85AF6AA6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95" y="808094"/>
            <a:ext cx="7829409" cy="35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4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tabs pos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98" y="943558"/>
            <a:ext cx="7362610" cy="413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1674"/>
            <a:ext cx="6228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6B7B8"/>
                </a:solidFill>
              </a:rPr>
              <a:t>Changing where tabs are displayed in Moon Modeler</a:t>
            </a:r>
          </a:p>
        </p:txBody>
      </p:sp>
    </p:spTree>
    <p:extLst>
      <p:ext uri="{BB962C8B-B14F-4D97-AF65-F5344CB8AC3E}">
        <p14:creationId xmlns:p14="http://schemas.microsoft.com/office/powerpoint/2010/main" val="976166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enerating scripts for a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98" y="699542"/>
            <a:ext cx="7362610" cy="435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 dirty="0">
                <a:solidFill>
                  <a:schemeClr val="bg1"/>
                </a:solidFill>
              </a:rPr>
              <a:t> creating ER diagrams</a:t>
            </a:r>
            <a:endParaRPr lang="fa-IR" sz="1600" b="1" dirty="0">
              <a:solidFill>
                <a:schemeClr val="bg1"/>
              </a:solidFill>
            </a:endParaRPr>
          </a:p>
          <a:p>
            <a:r>
              <a:rPr lang="nl-NL" sz="1600" b="1" dirty="0">
                <a:solidFill>
                  <a:schemeClr val="bg1"/>
                </a:solidFill>
              </a:rPr>
              <a:t>in Moon Modeler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2036"/>
            <a:ext cx="6228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6B7B8"/>
                </a:solidFill>
              </a:rPr>
              <a:t>Generating scripts for a diagram</a:t>
            </a:r>
          </a:p>
        </p:txBody>
      </p:sp>
    </p:spTree>
    <p:extLst>
      <p:ext uri="{BB962C8B-B14F-4D97-AF65-F5344CB8AC3E}">
        <p14:creationId xmlns:p14="http://schemas.microsoft.com/office/powerpoint/2010/main" val="4119445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800" b="1">
                <a:solidFill>
                  <a:schemeClr val="bg1"/>
                </a:solidFill>
              </a:rPr>
              <a:t>Database connections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2036"/>
            <a:ext cx="6228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6B7B8"/>
                </a:solidFill>
              </a:rPr>
              <a:t>Creating a new database connection(1)</a:t>
            </a:r>
          </a:p>
        </p:txBody>
      </p:sp>
      <p:pic>
        <p:nvPicPr>
          <p:cNvPr id="22530" name="Picture 2" descr="Connections - main toolb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03" y="739905"/>
            <a:ext cx="64770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onnection to MongoDB Atlas data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60" y="1752522"/>
            <a:ext cx="5080486" cy="322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912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uthentication in MongoDB Atl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1" y="634426"/>
            <a:ext cx="7056784" cy="443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800" b="1">
                <a:solidFill>
                  <a:schemeClr val="bg1"/>
                </a:solidFill>
              </a:rPr>
              <a:t>Database connections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2036"/>
            <a:ext cx="6228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6B7B8"/>
                </a:solidFill>
              </a:rPr>
              <a:t>Creating a new database connection(2)</a:t>
            </a:r>
          </a:p>
        </p:txBody>
      </p:sp>
    </p:spTree>
    <p:extLst>
      <p:ext uri="{BB962C8B-B14F-4D97-AF65-F5344CB8AC3E}">
        <p14:creationId xmlns:p14="http://schemas.microsoft.com/office/powerpoint/2010/main" val="1044340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onnection to MongoDB Atlas databa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"/>
          <a:stretch/>
        </p:blipFill>
        <p:spPr bwMode="auto">
          <a:xfrm>
            <a:off x="1034711" y="634427"/>
            <a:ext cx="7056784" cy="440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800" b="1">
                <a:solidFill>
                  <a:schemeClr val="bg1"/>
                </a:solidFill>
              </a:rPr>
              <a:t>Database connections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2036"/>
            <a:ext cx="6228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6B7B8"/>
                </a:solidFill>
              </a:rPr>
              <a:t>Creating a new database connection(3)</a:t>
            </a:r>
          </a:p>
        </p:txBody>
      </p:sp>
    </p:spTree>
    <p:extLst>
      <p:ext uri="{BB962C8B-B14F-4D97-AF65-F5344CB8AC3E}">
        <p14:creationId xmlns:p14="http://schemas.microsoft.com/office/powerpoint/2010/main" val="3352907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87624" y="915566"/>
            <a:ext cx="532859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16B7B8"/>
                </a:solidFill>
              </a:rPr>
              <a:t>Key benefits of the generated HTML reports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16B7B8"/>
              </a:solidFill>
            </a:endParaRP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HTML and SVG format – high quality format of the graphics and lines.</a:t>
            </a: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Interactive diagrams – click on any item in the diagram to open the detail.</a:t>
            </a: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Searchable pages – click on an object type in the main toolbar to display a list of all objects and use the Search field to filter the items. Then click on an item on the left side to display details instead of all objects.</a:t>
            </a: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Easy-to-view – no server required, reports work perfectly in the local environment. Click on the index.html file to view the report. It’s that simple.</a:t>
            </a: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B7B8"/>
                </a:solidFill>
              </a:rPr>
              <a:t>Easy-to-share – zip the report and send it to a colleague, or upload the report to your server and then embed the files on your favorite site using the IFRAME tag.</a:t>
            </a:r>
            <a:endParaRPr kumimoji="0" lang="en-US" altLang="en-US" sz="100" i="0" u="none" strike="noStrike" cap="none" normalizeH="0" baseline="0" dirty="0">
              <a:ln>
                <a:noFill/>
              </a:ln>
              <a:solidFill>
                <a:srgbClr val="16B7B8"/>
              </a:solidFill>
              <a:effectLst/>
            </a:endParaRPr>
          </a:p>
        </p:txBody>
      </p:sp>
      <p:sp>
        <p:nvSpPr>
          <p:cNvPr id="8" name="Pentagon 7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2000" b="1">
                <a:solidFill>
                  <a:schemeClr val="bg1"/>
                </a:solidFill>
              </a:rPr>
              <a:t>Database reporting</a:t>
            </a:r>
            <a:endParaRPr lang="nl-NL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000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2036"/>
            <a:ext cx="6228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16B7B8"/>
                </a:solidFill>
              </a:rPr>
              <a:t>How to create a data model report in Moon Modeler – data modeling and database reporting tool(1)</a:t>
            </a:r>
          </a:p>
        </p:txBody>
      </p:sp>
      <p:sp>
        <p:nvSpPr>
          <p:cNvPr id="9" name="Pentagon 8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2000" b="1">
                <a:solidFill>
                  <a:schemeClr val="bg1"/>
                </a:solidFill>
              </a:rPr>
              <a:t>Database reporting</a:t>
            </a:r>
            <a:endParaRPr lang="nl-NL" sz="2000" b="1" dirty="0">
              <a:solidFill>
                <a:schemeClr val="bg1"/>
              </a:solidFill>
            </a:endParaRPr>
          </a:p>
        </p:txBody>
      </p:sp>
      <p:pic>
        <p:nvPicPr>
          <p:cNvPr id="27650" name="Picture 2" descr="Database reporting - export to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9" y="915567"/>
            <a:ext cx="8729228" cy="38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2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4788024" y="456816"/>
            <a:ext cx="4355976" cy="81028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20072" y="456816"/>
            <a:ext cx="3923928" cy="810282"/>
          </a:xfrm>
        </p:spPr>
        <p:txBody>
          <a:bodyPr/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What is moon modeler?</a:t>
            </a:r>
          </a:p>
        </p:txBody>
      </p:sp>
      <p:pic>
        <p:nvPicPr>
          <p:cNvPr id="1026" name="Picture 2" descr="https://www.guru99.com/images/2/moon-modeler-logo-v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20222"/>
            <a:ext cx="34671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36398" y="1671941"/>
            <a:ext cx="518457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6B7B8"/>
                </a:solidFill>
              </a:rPr>
              <a:t>Moon Modeler is a data modeling tool for MongoDB, PostgreSQL, </a:t>
            </a:r>
            <a:r>
              <a:rPr lang="en-US" sz="1400" dirty="0" err="1">
                <a:solidFill>
                  <a:srgbClr val="16B7B8"/>
                </a:solidFill>
              </a:rPr>
              <a:t>MariaDB</a:t>
            </a:r>
            <a:r>
              <a:rPr lang="en-US" sz="1400" dirty="0">
                <a:solidFill>
                  <a:srgbClr val="16B7B8"/>
                </a:solidFill>
              </a:rPr>
              <a:t>, MySQL, SQLite, Mongoose and </a:t>
            </a:r>
            <a:r>
              <a:rPr lang="en-US" sz="1400" dirty="0" err="1">
                <a:solidFill>
                  <a:srgbClr val="16B7B8"/>
                </a:solidFill>
              </a:rPr>
              <a:t>GraphQL</a:t>
            </a:r>
            <a:r>
              <a:rPr lang="en-US" sz="1400" dirty="0">
                <a:solidFill>
                  <a:srgbClr val="16B7B8"/>
                </a:solidFill>
              </a:rPr>
              <a:t>. The software belongs to the schema design tools category and can be used to model hierarchical database structures. Embedded documents can be displayed inside MongoDB collections, JSON structures in </a:t>
            </a:r>
            <a:r>
              <a:rPr lang="en-US" sz="1400" dirty="0" err="1">
                <a:solidFill>
                  <a:srgbClr val="16B7B8"/>
                </a:solidFill>
              </a:rPr>
              <a:t>MariaDB</a:t>
            </a:r>
            <a:r>
              <a:rPr lang="en-US" sz="1400" dirty="0">
                <a:solidFill>
                  <a:srgbClr val="16B7B8"/>
                </a:solidFill>
              </a:rPr>
              <a:t>, MySQL, PostgreSQL or SQLite entity relationship diagrams (ERD).  Links and relationships between two collections/tables are represented by lines.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16B7B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3321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Style sel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9" y="719972"/>
            <a:ext cx="8729228" cy="423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92036"/>
            <a:ext cx="6228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16B7B8"/>
                </a:solidFill>
              </a:rPr>
              <a:t>How to create a data model report in Moon Modeler – data modeling and database reporting tool(2)</a:t>
            </a:r>
          </a:p>
        </p:txBody>
      </p:sp>
      <p:sp>
        <p:nvSpPr>
          <p:cNvPr id="9" name="Pentagon 8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2000" b="1">
                <a:solidFill>
                  <a:schemeClr val="bg1"/>
                </a:solidFill>
              </a:rPr>
              <a:t>Database reporting</a:t>
            </a:r>
            <a:endParaRPr lang="nl-NL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758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68980"/>
            <a:ext cx="6228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16B7B8"/>
                </a:solidFill>
              </a:rPr>
              <a:t>How to export ER diagram to PDF?</a:t>
            </a:r>
            <a:endParaRPr lang="en-US" sz="1600" b="1" dirty="0">
              <a:solidFill>
                <a:srgbClr val="16B7B8"/>
              </a:solidFill>
            </a:endParaRPr>
          </a:p>
        </p:txBody>
      </p:sp>
      <p:sp>
        <p:nvSpPr>
          <p:cNvPr id="9" name="Pentagon 8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>
                <a:solidFill>
                  <a:schemeClr val="bg1"/>
                </a:solidFill>
              </a:rPr>
              <a:t>Export ER diagram to PDF</a:t>
            </a:r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30722" name="Picture 2" descr="export er diagram to 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2" y="915566"/>
            <a:ext cx="8840262" cy="38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41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68980"/>
            <a:ext cx="6228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16B7B8"/>
                </a:solidFill>
              </a:rPr>
              <a:t>What is the quality of the resulting PDF?</a:t>
            </a:r>
            <a:endParaRPr lang="en-US" sz="1600" b="1" dirty="0">
              <a:solidFill>
                <a:srgbClr val="16B7B8"/>
              </a:solidFill>
            </a:endParaRPr>
          </a:p>
        </p:txBody>
      </p:sp>
      <p:sp>
        <p:nvSpPr>
          <p:cNvPr id="9" name="Pentagon 8"/>
          <p:cNvSpPr/>
          <p:nvPr/>
        </p:nvSpPr>
        <p:spPr>
          <a:xfrm rot="10800000">
            <a:off x="6228184" y="51675"/>
            <a:ext cx="2915816" cy="5423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51674"/>
            <a:ext cx="2771800" cy="542390"/>
          </a:xfrm>
        </p:spPr>
        <p:txBody>
          <a:bodyPr/>
          <a:lstStyle/>
          <a:p>
            <a:r>
              <a:rPr lang="nl-NL" sz="1600" b="1">
                <a:solidFill>
                  <a:schemeClr val="bg1"/>
                </a:solidFill>
              </a:rPr>
              <a:t>Export ER diagram to PDF</a:t>
            </a:r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32770" name="Picture 2" descr="export er diagram to pdf - z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3" y="790459"/>
            <a:ext cx="8073479" cy="409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12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 rot="10800000">
            <a:off x="1115616" y="1203598"/>
            <a:ext cx="2952328" cy="2736306"/>
          </a:xfrm>
          <a:prstGeom prst="homePlate">
            <a:avLst/>
          </a:prstGeom>
          <a:solidFill>
            <a:srgbClr val="A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Pentagon 4"/>
          <p:cNvSpPr/>
          <p:nvPr/>
        </p:nvSpPr>
        <p:spPr>
          <a:xfrm rot="10800000">
            <a:off x="1330624" y="1347614"/>
            <a:ext cx="2881336" cy="244827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 rot="10800000">
            <a:off x="1655168" y="1203598"/>
            <a:ext cx="7488832" cy="2736304"/>
          </a:xfrm>
          <a:prstGeom prst="homePlate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915816" y="1325081"/>
            <a:ext cx="6159044" cy="2425265"/>
            <a:chOff x="2987824" y="1339844"/>
            <a:chExt cx="6159044" cy="2425265"/>
          </a:xfrm>
        </p:grpSpPr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987824" y="2995668"/>
              <a:ext cx="6156176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400" b="1" dirty="0">
                  <a:solidFill>
                    <a:schemeClr val="bg1"/>
                  </a:solidFill>
                </a:rPr>
                <a:t>for your attention</a:t>
              </a: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2987824" y="1339844"/>
              <a:ext cx="6159044" cy="186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500" b="1" dirty="0">
                  <a:solidFill>
                    <a:schemeClr val="bg1"/>
                  </a:solidFill>
                </a:rPr>
                <a:t>thanks</a:t>
              </a:r>
              <a:endPara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430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5220072" y="72902"/>
            <a:ext cx="3923928" cy="72991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09266" y="72902"/>
            <a:ext cx="3534733" cy="729914"/>
          </a:xfrm>
        </p:spPr>
        <p:txBody>
          <a:bodyPr/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Comparison of editions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792199"/>
              </p:ext>
            </p:extLst>
          </p:nvPr>
        </p:nvGraphicFramePr>
        <p:xfrm>
          <a:off x="0" y="0"/>
          <a:ext cx="4680519" cy="512622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222651">
                  <a:extLst>
                    <a:ext uri="{9D8B030D-6E8A-4147-A177-3AD203B41FA5}">
                      <a16:colId xmlns:a16="http://schemas.microsoft.com/office/drawing/2014/main" val="4046345783"/>
                    </a:ext>
                  </a:extLst>
                </a:gridCol>
                <a:gridCol w="591105">
                  <a:extLst>
                    <a:ext uri="{9D8B030D-6E8A-4147-A177-3AD203B41FA5}">
                      <a16:colId xmlns:a16="http://schemas.microsoft.com/office/drawing/2014/main" val="4074605218"/>
                    </a:ext>
                  </a:extLst>
                </a:gridCol>
                <a:gridCol w="866763">
                  <a:extLst>
                    <a:ext uri="{9D8B030D-6E8A-4147-A177-3AD203B41FA5}">
                      <a16:colId xmlns:a16="http://schemas.microsoft.com/office/drawing/2014/main" val="2550410483"/>
                    </a:ext>
                  </a:extLst>
                </a:gridCol>
              </a:tblGrid>
              <a:tr h="118622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Moon Modeler Features</a:t>
                      </a:r>
                    </a:p>
                  </a:txBody>
                  <a:tcPr marL="10503" marR="10503" marT="10503" marB="10503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Basic</a:t>
                      </a:r>
                    </a:p>
                  </a:txBody>
                  <a:tcPr marL="10503" marR="10503" marT="10503" marB="10503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Professional</a:t>
                      </a:r>
                    </a:p>
                  </a:txBody>
                  <a:tcPr marL="10503" marR="10503" marT="10503" marB="10503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866393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Supported platforms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01237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MongoDB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37402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Mongoose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73340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4"/>
                        </a:rPr>
                        <a:t>PostgreSQL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503282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u="none" strike="noStrike" dirty="0" err="1">
                          <a:solidFill>
                            <a:schemeClr val="bg1"/>
                          </a:solidFill>
                          <a:effectLst/>
                          <a:hlinkClick r:id="rId5"/>
                        </a:rPr>
                        <a:t>MariaDB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047737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6"/>
                        </a:rPr>
                        <a:t>MySQL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740484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7"/>
                        </a:rPr>
                        <a:t>SQLite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078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8"/>
                        </a:rPr>
                        <a:t>GraphQL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8798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Data modeling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79982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9"/>
                        </a:rPr>
                        <a:t>ER diagrams</a:t>
                      </a: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 and visual schema design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84528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Support for platform specific objects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3882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Visualization of nested/embedded objects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34175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Automatic creation of foreign keys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5947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10"/>
                        </a:rPr>
                        <a:t>Default values</a:t>
                      </a: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 for a project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82606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Custom data types for a project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890257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User interface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007713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Dark and light theme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30768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Custom colors for items on </a:t>
                      </a:r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11"/>
                        </a:rPr>
                        <a:t>ER diagrams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817441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Undo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770000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Find an object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327922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Objects filtering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44762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Automatic object resizing, lock dimensions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74688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Multiple objects alignment and resizing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74060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Multiple line modes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41542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Multiple display modes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731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Optional display of embedded objects on diagram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009174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Optional display of database/schema name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727181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Optional display of estimated size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95708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Optional display of relationship captions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958856"/>
                  </a:ext>
                </a:extLst>
              </a:tr>
            </a:tbl>
          </a:graphicData>
        </a:graphic>
      </p:graphicFrame>
      <p:graphicFrame>
        <p:nvGraphicFramePr>
          <p:cNvPr id="1078" name="Table 10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047821"/>
              </p:ext>
            </p:extLst>
          </p:nvPr>
        </p:nvGraphicFramePr>
        <p:xfrm>
          <a:off x="4680519" y="863124"/>
          <a:ext cx="4463481" cy="426309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073215">
                  <a:extLst>
                    <a:ext uri="{9D8B030D-6E8A-4147-A177-3AD203B41FA5}">
                      <a16:colId xmlns:a16="http://schemas.microsoft.com/office/drawing/2014/main" val="654137140"/>
                    </a:ext>
                  </a:extLst>
                </a:gridCol>
                <a:gridCol w="563695">
                  <a:extLst>
                    <a:ext uri="{9D8B030D-6E8A-4147-A177-3AD203B41FA5}">
                      <a16:colId xmlns:a16="http://schemas.microsoft.com/office/drawing/2014/main" val="599771016"/>
                    </a:ext>
                  </a:extLst>
                </a:gridCol>
                <a:gridCol w="826571">
                  <a:extLst>
                    <a:ext uri="{9D8B030D-6E8A-4147-A177-3AD203B41FA5}">
                      <a16:colId xmlns:a16="http://schemas.microsoft.com/office/drawing/2014/main" val="2220694608"/>
                    </a:ext>
                  </a:extLst>
                </a:gridCol>
              </a:tblGrid>
              <a:tr h="59311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Moon Modeler Features</a:t>
                      </a:r>
                    </a:p>
                  </a:txBody>
                  <a:tcPr marL="10503" marR="10503" marT="10503" marB="10503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Basic</a:t>
                      </a:r>
                    </a:p>
                  </a:txBody>
                  <a:tcPr marL="10503" marR="10503" marT="10503" marB="10503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Professional</a:t>
                      </a:r>
                    </a:p>
                  </a:txBody>
                  <a:tcPr marL="10503" marR="10503" marT="10503" marB="10503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07234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Zoom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83868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Subdiagrams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203350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 u="none" strike="noStrike" dirty="0" err="1">
                          <a:solidFill>
                            <a:schemeClr val="bg1"/>
                          </a:solidFill>
                          <a:effectLst/>
                          <a:hlinkClick r:id="rId9"/>
                        </a:rPr>
                        <a:t>Subdiagrams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 for objects in a subject area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98905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 u="none" strike="noStrike" dirty="0" err="1">
                          <a:solidFill>
                            <a:schemeClr val="bg1"/>
                          </a:solidFill>
                          <a:effectLst/>
                          <a:hlinkClick r:id="rId9"/>
                        </a:rPr>
                        <a:t>Subdiagram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 creation for schema/database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931862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Code generating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058876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Generating project script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21349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Generating </a:t>
                      </a:r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9"/>
                        </a:rPr>
                        <a:t>subdiagram</a:t>
                      </a: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 script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01339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Settings for output formatting (relational databases)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1433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Order items (relational databases)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350804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Reporting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547071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  <a:hlinkClick r:id="rId12"/>
                        </a:rPr>
                        <a:t>Export to PDF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094151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Export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subdiagram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to PDF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459637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  <a:hlinkClick r:id="rId13"/>
                        </a:rPr>
                        <a:t>Interactive HTML reports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38063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Multiple styles for HTML reports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690695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Visualization of existing structures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22814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Basic </a:t>
                      </a:r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14"/>
                        </a:rPr>
                        <a:t>database connections</a:t>
                      </a: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 &amp; </a:t>
                      </a:r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15"/>
                        </a:rPr>
                        <a:t>reverse engineering</a:t>
                      </a: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 (RE)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368471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Secure SSH connection &amp; reverse engineering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963838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Secure SSL/TLS connection &amp; reverse engineering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100739"/>
                  </a:ext>
                </a:extLst>
              </a:tr>
              <a:tr h="105729">
                <a:tc>
                  <a:txBody>
                    <a:bodyPr/>
                    <a:lstStyle/>
                    <a:p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  <a:hlinkClick r:id="rId16"/>
                        </a:rPr>
                        <a:t>MongoDB Atlas</a:t>
                      </a:r>
                      <a:r>
                        <a:rPr lang="pt-BR" sz="1050">
                          <a:solidFill>
                            <a:schemeClr val="bg1"/>
                          </a:solidFill>
                          <a:effectLst/>
                        </a:rPr>
                        <a:t>, </a:t>
                      </a:r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  <a:hlinkClick r:id="rId17"/>
                        </a:rPr>
                        <a:t>Cosmos DB</a:t>
                      </a:r>
                      <a:r>
                        <a:rPr lang="pt-BR" sz="1050">
                          <a:solidFill>
                            <a:schemeClr val="bg1"/>
                          </a:solidFill>
                          <a:effectLst/>
                        </a:rPr>
                        <a:t>, </a:t>
                      </a:r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  <a:hlinkClick r:id="rId18"/>
                        </a:rPr>
                        <a:t>Heroku Postgres</a:t>
                      </a:r>
                      <a:r>
                        <a:rPr lang="pt-BR" sz="1050">
                          <a:solidFill>
                            <a:schemeClr val="bg1"/>
                          </a:solidFill>
                          <a:effectLst/>
                        </a:rPr>
                        <a:t>…</a:t>
                      </a:r>
                      <a:endParaRPr lang="pt-BR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018292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Import from </a:t>
                      </a:r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19"/>
                        </a:rPr>
                        <a:t>SQLite files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967862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  <a:hlinkClick r:id="rId20"/>
                        </a:rPr>
                        <a:t>Import from GraphQL files or URL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9892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Pricing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085047"/>
                  </a:ext>
                </a:extLst>
              </a:tr>
              <a:tr h="5931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List price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99 USD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149 USD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Exo"/>
                      </a:endParaRPr>
                    </a:p>
                  </a:txBody>
                  <a:tcPr marL="10503" marR="10503" marT="5252" marB="5252" anchor="ctr">
                    <a:solidFill>
                      <a:srgbClr val="01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138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17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 rot="10800000">
            <a:off x="4788024" y="456816"/>
            <a:ext cx="4355976" cy="81028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20072" y="456816"/>
            <a:ext cx="3923928" cy="810282"/>
          </a:xfrm>
        </p:spPr>
        <p:txBody>
          <a:bodyPr/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Overview of user interface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36398" y="1836281"/>
            <a:ext cx="566785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16B7B8"/>
                </a:solidFill>
              </a:rPr>
              <a:t>Moon Modeler user interface includes:</a:t>
            </a:r>
          </a:p>
          <a:p>
            <a:endParaRPr lang="en-US" sz="1600" dirty="0">
              <a:solidFill>
                <a:srgbClr val="16B7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6B7B8"/>
                </a:solidFill>
              </a:rPr>
              <a:t>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6B7B8"/>
                </a:solidFill>
              </a:rPr>
              <a:t>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6B7B8"/>
                </a:solidFill>
              </a:rPr>
              <a:t>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6B7B8"/>
                </a:solidFill>
              </a:rPr>
              <a:t>Settings &amp;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6B7B8"/>
                </a:solidFill>
              </a:rPr>
              <a:t>Display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6B7B8"/>
                </a:solidFill>
              </a:rPr>
              <a:t>Line modes</a:t>
            </a:r>
          </a:p>
        </p:txBody>
      </p:sp>
    </p:spTree>
    <p:extLst>
      <p:ext uri="{BB962C8B-B14F-4D97-AF65-F5344CB8AC3E}">
        <p14:creationId xmlns:p14="http://schemas.microsoft.com/office/powerpoint/2010/main" val="21454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8416"/>
            <a:ext cx="9144000" cy="402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257"/>
            <a:ext cx="1907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98575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onne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8418"/>
            <a:ext cx="9171432" cy="500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257"/>
            <a:ext cx="2699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Connections</a:t>
            </a:r>
          </a:p>
        </p:txBody>
      </p:sp>
    </p:spTree>
    <p:extLst>
      <p:ext uri="{BB962C8B-B14F-4D97-AF65-F5344CB8AC3E}">
        <p14:creationId xmlns:p14="http://schemas.microsoft.com/office/powerpoint/2010/main" val="1032061543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1565</Words>
  <Application>Microsoft Office PowerPoint</Application>
  <PresentationFormat>On-screen Show (16:9)</PresentationFormat>
  <Paragraphs>359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맑은 고딕</vt:lpstr>
      <vt:lpstr>Arial</vt:lpstr>
      <vt:lpstr>Exo</vt:lpstr>
      <vt:lpstr>Source Sans Pro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mohammad azghandi</cp:lastModifiedBy>
  <cp:revision>161</cp:revision>
  <dcterms:created xsi:type="dcterms:W3CDTF">2016-12-05T23:26:54Z</dcterms:created>
  <dcterms:modified xsi:type="dcterms:W3CDTF">2022-05-23T06:03:06Z</dcterms:modified>
</cp:coreProperties>
</file>